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6"/>
  </p:notesMasterIdLst>
  <p:sldIdLst>
    <p:sldId id="256" r:id="rId2"/>
    <p:sldId id="257" r:id="rId3"/>
    <p:sldId id="272" r:id="rId4"/>
    <p:sldId id="258" r:id="rId5"/>
    <p:sldId id="259" r:id="rId6"/>
    <p:sldId id="268" r:id="rId7"/>
    <p:sldId id="261" r:id="rId8"/>
    <p:sldId id="271" r:id="rId9"/>
    <p:sldId id="270" r:id="rId10"/>
    <p:sldId id="273" r:id="rId11"/>
    <p:sldId id="269" r:id="rId12"/>
    <p:sldId id="264" r:id="rId13"/>
    <p:sldId id="265" r:id="rId14"/>
    <p:sldId id="26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  <a:srgbClr val="FFFFFF"/>
    <a:srgbClr val="FFCC00"/>
    <a:srgbClr val="FF9966"/>
    <a:srgbClr val="009999"/>
    <a:srgbClr val="993300"/>
    <a:srgbClr val="333300"/>
    <a:srgbClr val="006600"/>
    <a:srgbClr val="663300"/>
    <a:srgbClr val="FDD9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8" autoAdjust="0"/>
    <p:restoredTop sz="94709" autoAdjust="0"/>
  </p:normalViewPr>
  <p:slideViewPr>
    <p:cSldViewPr>
      <p:cViewPr varScale="1">
        <p:scale>
          <a:sx n="75" d="100"/>
          <a:sy n="75" d="100"/>
        </p:scale>
        <p:origin x="123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52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jpe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A4E676-F7EB-4797-BFD2-4B5FF6286440}" type="datetimeFigureOut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AC634-1CC1-427C-A71F-98BBCE071A5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2729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8AC634-1CC1-427C-A71F-98BBCE071A5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9889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64F32-9288-4210-A01B-5728D08A725A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92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7089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08687350"/>
      </p:ext>
    </p:extLst>
  </p:cSld>
  <p:clrMapOvr>
    <a:masterClrMapping/>
  </p:clrMapOvr>
  <p:hf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465990"/>
      </p:ext>
    </p:extLst>
  </p:cSld>
  <p:clrMapOvr>
    <a:masterClrMapping/>
  </p:clrMapOvr>
  <p:hf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39406629"/>
      </p:ext>
    </p:extLst>
  </p:cSld>
  <p:clrMapOvr>
    <a:masterClrMapping/>
  </p:clrMapOvr>
  <p:hf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7955"/>
      </p:ext>
    </p:extLst>
  </p:cSld>
  <p:clrMapOvr>
    <a:masterClrMapping/>
  </p:clrMapOvr>
  <p:hf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58ACA-BD11-4430-93A7-F4275AD4CCA8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5453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CC2C10-AE1F-4F8C-90AB-58DF60824AB6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88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2829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4195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76012E-3D49-4593-90B1-4D0B249DCAEE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525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B95B86-F782-4627-AD1D-62EB0ED15829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8900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37FE6-DE37-4622-8EC2-8DF91C680087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096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D789E-69BB-48BA-8853-5F562C2F8CF5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602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D8A1C-8472-4880-A3CC-FAA80E566046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83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35ECC1-85AF-465A-A7B0-D1FCAA09860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458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C6E4B9-803B-42A7-B02A-D3E58473334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2AB8500-B6AC-4214-8C54-223159913D8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589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  <p:sldLayoutId id="2147483769" r:id="rId13"/>
    <p:sldLayoutId id="2147483770" r:id="rId14"/>
    <p:sldLayoutId id="2147483771" r:id="rId15"/>
    <p:sldLayoutId id="2147483772" r:id="rId16"/>
  </p:sldLayoutIdLst>
  <p:hf hdr="0" ft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6509" y="152399"/>
            <a:ext cx="8229600" cy="2127277"/>
          </a:xfrm>
        </p:spPr>
        <p:txBody>
          <a:bodyPr>
            <a:noAutofit/>
          </a:bodyPr>
          <a:lstStyle/>
          <a:p>
            <a:pPr algn="ctr"/>
            <a:r>
              <a:rPr lang="en-US" sz="4000" b="1" i="1" dirty="0" smtClean="0">
                <a:solidFill>
                  <a:srgbClr val="FF0000"/>
                </a:solidFill>
              </a:rPr>
              <a:t>How 6 stroke engine </a:t>
            </a:r>
            <a:r>
              <a:rPr lang="en-US" sz="4000" b="1" i="1" dirty="0" smtClean="0">
                <a:solidFill>
                  <a:srgbClr val="FF0000"/>
                </a:solidFill>
              </a:rPr>
              <a:t>works</a:t>
            </a:r>
            <a:br>
              <a:rPr lang="en-US" sz="4000" b="1" i="1" dirty="0" smtClean="0">
                <a:solidFill>
                  <a:srgbClr val="FF0000"/>
                </a:solidFill>
              </a:rPr>
            </a:br>
            <a:r>
              <a:rPr lang="en-US" sz="4000" b="1" i="1" dirty="0" smtClean="0">
                <a:solidFill>
                  <a:srgbClr val="FF0000"/>
                </a:solidFill>
              </a:rPr>
              <a:t>(Patient in17 April 1990,</a:t>
            </a:r>
            <a:br>
              <a:rPr lang="en-US" sz="4000" b="1" i="1" dirty="0" smtClean="0">
                <a:solidFill>
                  <a:srgbClr val="FF0000"/>
                </a:solidFill>
              </a:rPr>
            </a:br>
            <a:r>
              <a:rPr lang="en-US" sz="4000" b="1" i="1" dirty="0" smtClean="0">
                <a:solidFill>
                  <a:srgbClr val="FF0000"/>
                </a:solidFill>
              </a:rPr>
              <a:t>In India May 2012</a:t>
            </a:r>
            <a:r>
              <a:rPr lang="en-US" sz="4000" b="1" i="1" dirty="0" smtClean="0">
                <a:solidFill>
                  <a:srgbClr val="FF0000"/>
                </a:solidFill>
              </a:rPr>
              <a:t>)</a:t>
            </a:r>
            <a:endParaRPr lang="en-US" sz="4000" b="1" i="1" dirty="0">
              <a:solidFill>
                <a:srgbClr val="FF000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509" y="2590800"/>
            <a:ext cx="8638891" cy="4114800"/>
          </a:xfrm>
        </p:spPr>
        <p:txBody>
          <a:bodyPr>
            <a:normAutofit fontScale="92500" lnSpcReduction="10000"/>
          </a:bodyPr>
          <a:lstStyle/>
          <a:p>
            <a:r>
              <a:rPr lang="en-US" sz="3600" b="1" i="1" u="dotted" dirty="0" smtClean="0">
                <a:solidFill>
                  <a:schemeClr val="accent2">
                    <a:lumMod val="75000"/>
                  </a:schemeClr>
                </a:solidFill>
                <a:uFill>
                  <a:solidFill>
                    <a:schemeClr val="bg1">
                      <a:lumMod val="95000"/>
                      <a:lumOff val="5000"/>
                    </a:schemeClr>
                  </a:solidFill>
                </a:uFill>
              </a:rPr>
              <a:t>SKYLINE INSTITUTE OF ENGG &amp; TECHNOLOGY</a:t>
            </a:r>
          </a:p>
          <a:p>
            <a:pPr algn="l"/>
            <a:endParaRPr lang="en-US" sz="3600" b="1" i="1" dirty="0" smtClean="0">
              <a:solidFill>
                <a:schemeClr val="accent2">
                  <a:lumMod val="75000"/>
                </a:schemeClr>
              </a:solidFill>
            </a:endParaRPr>
          </a:p>
          <a:p>
            <a:pPr algn="l"/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By:- </a:t>
            </a:r>
            <a:r>
              <a:rPr lang="en-US" sz="3600" b="1" i="1" dirty="0" err="1" smtClean="0">
                <a:solidFill>
                  <a:schemeClr val="accent2">
                    <a:lumMod val="75000"/>
                  </a:schemeClr>
                </a:solidFill>
              </a:rPr>
              <a:t>Mohd</a:t>
            </a:r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. Monish</a:t>
            </a:r>
          </a:p>
          <a:p>
            <a:pPr algn="l"/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ME(B2)</a:t>
            </a:r>
          </a:p>
          <a:p>
            <a:pPr algn="l"/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3</a:t>
            </a:r>
            <a:r>
              <a:rPr lang="en-US" sz="3600" b="1" i="1" baseline="30000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sz="3600" b="1" i="1" baseline="30000" dirty="0" smtClean="0">
                <a:solidFill>
                  <a:schemeClr val="accent2">
                    <a:lumMod val="75000"/>
                  </a:schemeClr>
                </a:solidFill>
              </a:rPr>
              <a:t>d</a:t>
            </a:r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 year</a:t>
            </a:r>
          </a:p>
          <a:p>
            <a:pPr algn="l"/>
            <a:r>
              <a:rPr lang="en-US" sz="3600" b="1" i="1" dirty="0" smtClean="0">
                <a:solidFill>
                  <a:schemeClr val="accent2">
                    <a:lumMod val="75000"/>
                  </a:schemeClr>
                </a:solidFill>
              </a:rPr>
              <a:t>Roll No:- 1315340121</a:t>
            </a:r>
          </a:p>
          <a:p>
            <a:pPr algn="l"/>
            <a:endParaRPr lang="en-US" sz="3600" b="1" i="1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599E5-3163-444D-BA7E-6A58E211E7E0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228600"/>
            <a:ext cx="7543800" cy="5486399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89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304800"/>
            <a:ext cx="6347713" cy="1752600"/>
          </a:xfrm>
        </p:spPr>
        <p:txBody>
          <a:bodyPr>
            <a:noAutofit/>
          </a:bodyPr>
          <a:lstStyle/>
          <a:p>
            <a:pPr algn="ctr"/>
            <a:r>
              <a:rPr lang="en-IN" sz="4000" b="1" i="1" dirty="0" smtClean="0"/>
              <a:t>How to supply fuel in 6 stroke engine?</a:t>
            </a:r>
            <a:endParaRPr lang="en-IN" sz="4000" b="1" i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590800"/>
            <a:ext cx="6347714" cy="3450563"/>
          </a:xfrm>
        </p:spPr>
        <p:txBody>
          <a:bodyPr/>
          <a:lstStyle/>
          <a:p>
            <a:r>
              <a:rPr lang="en-IN" b="1" i="1" dirty="0" smtClean="0">
                <a:solidFill>
                  <a:srgbClr val="FF0000"/>
                </a:solidFill>
              </a:rPr>
              <a:t>Carburettor.</a:t>
            </a:r>
          </a:p>
          <a:p>
            <a:r>
              <a:rPr lang="en-IN" b="1" i="1" dirty="0" smtClean="0">
                <a:solidFill>
                  <a:srgbClr val="FF0000"/>
                </a:solidFill>
              </a:rPr>
              <a:t>Gasoline direct injection.</a:t>
            </a:r>
          </a:p>
          <a:p>
            <a:r>
              <a:rPr lang="en-IN" b="1" i="1" dirty="0" smtClean="0">
                <a:solidFill>
                  <a:srgbClr val="FF0000"/>
                </a:solidFill>
              </a:rPr>
              <a:t>Common rail. </a:t>
            </a:r>
            <a:endParaRPr lang="en-IN" b="1" i="1" dirty="0">
              <a:solidFill>
                <a:srgbClr val="FF00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990473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3332" y="850900"/>
            <a:ext cx="8305800" cy="1014874"/>
          </a:xfrm>
        </p:spPr>
        <p:txBody>
          <a:bodyPr>
            <a:noAutofit/>
          </a:bodyPr>
          <a:lstStyle/>
          <a:p>
            <a:r>
              <a:rPr lang="en-US" b="1" i="1" dirty="0" smtClean="0">
                <a:solidFill>
                  <a:srgbClr val="333399"/>
                </a:solidFill>
              </a:rPr>
              <a:t>Process Occurs in 6 stroke engine</a:t>
            </a:r>
            <a:br>
              <a:rPr lang="en-US" b="1" i="1" dirty="0" smtClean="0">
                <a:solidFill>
                  <a:srgbClr val="333399"/>
                </a:solidFill>
              </a:rPr>
            </a:br>
            <a:endParaRPr lang="en-US" b="1" i="1" dirty="0">
              <a:solidFill>
                <a:srgbClr val="333399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905000"/>
            <a:ext cx="8077200" cy="4038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609600"/>
            <a:ext cx="7467600" cy="838200"/>
          </a:xfrm>
        </p:spPr>
        <p:txBody>
          <a:bodyPr>
            <a:normAutofit/>
          </a:bodyPr>
          <a:lstStyle/>
          <a:p>
            <a:pPr algn="ctr"/>
            <a:r>
              <a:rPr lang="en-US" sz="4800" b="1" i="1" dirty="0" smtClean="0">
                <a:solidFill>
                  <a:schemeClr val="accent3">
                    <a:lumMod val="50000"/>
                  </a:schemeClr>
                </a:solidFill>
              </a:rPr>
              <a:t>Conclusion</a:t>
            </a:r>
            <a:endParaRPr lang="en-US" sz="4800" b="1" i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2057400"/>
            <a:ext cx="8305800" cy="434340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i="1" dirty="0">
                <a:solidFill>
                  <a:srgbClr val="993300"/>
                </a:solidFill>
              </a:rPr>
              <a:t>3 </a:t>
            </a:r>
            <a:r>
              <a:rPr lang="en-US" sz="2400" i="1" dirty="0" smtClean="0">
                <a:solidFill>
                  <a:srgbClr val="993300"/>
                </a:solidFill>
              </a:rPr>
              <a:t>Revolution </a:t>
            </a:r>
            <a:r>
              <a:rPr lang="en-US" sz="2400" i="1" dirty="0">
                <a:solidFill>
                  <a:srgbClr val="993300"/>
                </a:solidFill>
              </a:rPr>
              <a:t>of crank takes </a:t>
            </a:r>
            <a:r>
              <a:rPr lang="en-US" sz="2400" i="1" dirty="0" smtClean="0">
                <a:solidFill>
                  <a:srgbClr val="993300"/>
                </a:solidFill>
              </a:rPr>
              <a:t>place.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2400" i="1" dirty="0">
                <a:solidFill>
                  <a:srgbClr val="993300"/>
                </a:solidFill>
              </a:rPr>
              <a:t>This type of engine is work as 2 stroke or 4 stroke engine, it generates high power in comparison to 4 stroke or 2 stroke . </a:t>
            </a:r>
            <a:endParaRPr lang="en-US" sz="3200" i="1" dirty="0">
              <a:solidFill>
                <a:srgbClr val="99330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2400" i="1" dirty="0" smtClean="0">
              <a:solidFill>
                <a:srgbClr val="99330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981200" y="2133600"/>
            <a:ext cx="480131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THANKS</a:t>
            </a:r>
            <a:endParaRPr lang="en-US" sz="80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304800"/>
            <a:ext cx="6798734" cy="1303867"/>
          </a:xfrm>
        </p:spPr>
        <p:txBody>
          <a:bodyPr>
            <a:normAutofit/>
          </a:bodyPr>
          <a:lstStyle/>
          <a:p>
            <a:r>
              <a:rPr lang="en-US" sz="5400" dirty="0" smtClean="0"/>
              <a:t>Objective</a:t>
            </a:r>
            <a:endParaRPr lang="en-US" sz="54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176863" y="1160808"/>
            <a:ext cx="6798736" cy="3444997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v"/>
            </a:pPr>
            <a:r>
              <a:rPr lang="en-US" sz="3200" b="1" i="1" dirty="0">
                <a:solidFill>
                  <a:srgbClr val="FF9966"/>
                </a:solidFill>
              </a:rPr>
              <a:t>Sources Referred</a:t>
            </a:r>
          </a:p>
          <a:p>
            <a:pPr>
              <a:buFont typeface="Wingdings" pitchFamily="2" charset="2"/>
              <a:buChar char="v"/>
            </a:pPr>
            <a:r>
              <a:rPr lang="en-US" sz="3200" b="1" i="1" dirty="0" smtClean="0">
                <a:solidFill>
                  <a:srgbClr val="FF9966"/>
                </a:solidFill>
              </a:rPr>
              <a:t>History</a:t>
            </a:r>
          </a:p>
          <a:p>
            <a:pPr>
              <a:buFont typeface="Wingdings" pitchFamily="2" charset="2"/>
              <a:buChar char="v"/>
            </a:pPr>
            <a:r>
              <a:rPr lang="en-US" sz="2800" b="1" i="1" dirty="0" smtClean="0">
                <a:solidFill>
                  <a:srgbClr val="FF9966"/>
                </a:solidFill>
              </a:rPr>
              <a:t>Classifications of 6 stroke engine</a:t>
            </a:r>
          </a:p>
          <a:p>
            <a:pPr>
              <a:buFont typeface="Wingdings" pitchFamily="2" charset="2"/>
              <a:buChar char="v"/>
            </a:pPr>
            <a:r>
              <a:rPr lang="en-US" sz="2800" b="1" i="1" dirty="0" smtClean="0">
                <a:solidFill>
                  <a:srgbClr val="FF9966"/>
                </a:solidFill>
              </a:rPr>
              <a:t>Parts of 6 stoke engine</a:t>
            </a:r>
          </a:p>
          <a:p>
            <a:pPr>
              <a:buFont typeface="Wingdings" pitchFamily="2" charset="2"/>
              <a:buChar char="v"/>
            </a:pPr>
            <a:r>
              <a:rPr lang="en-US" sz="2800" b="1" i="1" dirty="0" smtClean="0">
                <a:solidFill>
                  <a:srgbClr val="FF9966"/>
                </a:solidFill>
              </a:rPr>
              <a:t>Working of 6 stroke engine</a:t>
            </a:r>
          </a:p>
          <a:p>
            <a:pPr>
              <a:buFont typeface="Wingdings" pitchFamily="2" charset="2"/>
              <a:buChar char="v"/>
            </a:pPr>
            <a:r>
              <a:rPr lang="en-US" sz="2800" b="1" i="1" dirty="0" smtClean="0">
                <a:solidFill>
                  <a:srgbClr val="FF9966"/>
                </a:solidFill>
              </a:rPr>
              <a:t>Graph of Otto cycle  for (6s) or (4s)</a:t>
            </a:r>
            <a:endParaRPr lang="en-US" sz="3200" b="1" i="1" dirty="0" smtClean="0">
              <a:solidFill>
                <a:srgbClr val="FF9966"/>
              </a:solidFill>
            </a:endParaRPr>
          </a:p>
          <a:p>
            <a:pPr>
              <a:buFont typeface="Wingdings" pitchFamily="2" charset="2"/>
              <a:buChar char="v"/>
            </a:pPr>
            <a:r>
              <a:rPr lang="en-US" sz="3200" b="1" i="1" dirty="0" smtClean="0">
                <a:solidFill>
                  <a:srgbClr val="FF9966"/>
                </a:solidFill>
              </a:rPr>
              <a:t>Uses </a:t>
            </a:r>
            <a:r>
              <a:rPr lang="en-US" sz="3200" b="1" i="1" dirty="0" smtClean="0">
                <a:solidFill>
                  <a:srgbClr val="FF9966"/>
                </a:solidFill>
              </a:rPr>
              <a:t>of 6 stroke engine</a:t>
            </a:r>
          </a:p>
          <a:p>
            <a:pPr marL="0" indent="0">
              <a:buNone/>
            </a:pPr>
            <a:endParaRPr lang="en-US" sz="3200" b="1" i="1" dirty="0" smtClean="0">
              <a:solidFill>
                <a:srgbClr val="FF9966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609599" y="228600"/>
            <a:ext cx="6347714" cy="58127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800" b="1" i="1" dirty="0">
                <a:solidFill>
                  <a:srgbClr val="FF9966"/>
                </a:solidFill>
              </a:rPr>
              <a:t>Process occur in 6 stroke </a:t>
            </a:r>
            <a:r>
              <a:rPr lang="en-IN" sz="2800" b="1" i="1" dirty="0" smtClean="0">
                <a:solidFill>
                  <a:srgbClr val="FF9966"/>
                </a:solidFill>
              </a:rPr>
              <a:t>engine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i="1" dirty="0" smtClean="0">
                <a:solidFill>
                  <a:srgbClr val="FF9966"/>
                </a:solidFill>
              </a:rPr>
              <a:t>Conclusion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800" b="1" i="1" dirty="0" smtClean="0">
                <a:solidFill>
                  <a:srgbClr val="FF9966"/>
                </a:solidFill>
              </a:rPr>
              <a:t>Thanks</a:t>
            </a:r>
            <a:endParaRPr lang="en-IN" sz="2800" b="1" i="1" dirty="0">
              <a:solidFill>
                <a:srgbClr val="FF9966"/>
              </a:solidFill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237FE6-DE37-4622-8EC2-8DF91C680087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086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1066800" y="-228600"/>
            <a:ext cx="7086600" cy="1752600"/>
          </a:xfrm>
        </p:spPr>
        <p:txBody>
          <a:bodyPr>
            <a:normAutofit/>
          </a:bodyPr>
          <a:lstStyle/>
          <a:p>
            <a:pPr algn="ctr"/>
            <a:r>
              <a:rPr lang="en-US" sz="5400" dirty="0" smtClean="0"/>
              <a:t>Sources Referred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609600" y="1148834"/>
            <a:ext cx="2438400" cy="1359932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3600" b="1" i="1" dirty="0" smtClean="0">
                <a:solidFill>
                  <a:srgbClr val="0070C0"/>
                </a:solidFill>
              </a:rPr>
              <a:t>Web</a:t>
            </a:r>
          </a:p>
          <a:p>
            <a:pPr>
              <a:buFont typeface="Wingdings" pitchFamily="2" charset="2"/>
              <a:buChar char="Ø"/>
            </a:pPr>
            <a:r>
              <a:rPr lang="en-US" sz="3600" b="1" i="1" dirty="0" smtClean="0">
                <a:solidFill>
                  <a:srgbClr val="0070C0"/>
                </a:solidFill>
              </a:rPr>
              <a:t>Books</a:t>
            </a:r>
          </a:p>
          <a:p>
            <a:endParaRPr lang="en-US" sz="3600" b="1" i="1" dirty="0" smtClean="0">
              <a:solidFill>
                <a:srgbClr val="0070C0"/>
              </a:solidFill>
            </a:endParaRPr>
          </a:p>
          <a:p>
            <a:pPr>
              <a:buFont typeface="Wingdings" pitchFamily="2" charset="2"/>
              <a:buNone/>
            </a:pPr>
            <a:endParaRPr lang="en-US" sz="3600" b="1" i="1" dirty="0" smtClean="0">
              <a:solidFill>
                <a:srgbClr val="0070C0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09600" y="1828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9400" y="838200"/>
            <a:ext cx="5562600" cy="4968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228600"/>
            <a:ext cx="6798734" cy="1303867"/>
          </a:xfrm>
        </p:spPr>
        <p:txBody>
          <a:bodyPr>
            <a:normAutofit/>
          </a:bodyPr>
          <a:lstStyle/>
          <a:p>
            <a:r>
              <a:rPr lang="en-US" sz="5400" b="1" i="1" dirty="0" smtClean="0">
                <a:solidFill>
                  <a:srgbClr val="C00000"/>
                </a:solidFill>
              </a:rPr>
              <a:t>History</a:t>
            </a:r>
            <a:endParaRPr lang="en-US" sz="5400" b="1" i="1" dirty="0">
              <a:solidFill>
                <a:srgbClr val="C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0152" y="1371600"/>
            <a:ext cx="6798736" cy="3444997"/>
          </a:xfrm>
        </p:spPr>
        <p:txBody>
          <a:bodyPr/>
          <a:lstStyle/>
          <a:p>
            <a:pPr>
              <a:buFont typeface="Wingdings" pitchFamily="2" charset="2"/>
              <a:buChar char="§"/>
            </a:pPr>
            <a:r>
              <a:rPr lang="en-US" b="1" i="1" dirty="0" smtClean="0">
                <a:solidFill>
                  <a:srgbClr val="009999"/>
                </a:solidFill>
                <a:latin typeface="Times New Roman" pitchFamily="18" charset="0"/>
                <a:cs typeface="Times New Roman" pitchFamily="18" charset="0"/>
              </a:rPr>
              <a:t>It is a type of IC engine based on 4 stroke engine.</a:t>
            </a:r>
          </a:p>
          <a:p>
            <a:pPr>
              <a:buFont typeface="Wingdings" pitchFamily="2" charset="2"/>
              <a:buChar char="§"/>
            </a:pPr>
            <a:r>
              <a:rPr lang="en-US" b="1" i="1" dirty="0" smtClean="0">
                <a:solidFill>
                  <a:srgbClr val="009999"/>
                </a:solidFill>
                <a:latin typeface="Times New Roman" pitchFamily="18" charset="0"/>
                <a:cs typeface="Times New Roman" pitchFamily="18" charset="0"/>
              </a:rPr>
              <a:t>Two type six stroke engine developed in 1890s.</a:t>
            </a:r>
          </a:p>
          <a:p>
            <a:pPr>
              <a:buFont typeface="Wingdings" pitchFamily="2" charset="2"/>
              <a:buChar char="§"/>
            </a:pPr>
            <a:r>
              <a:rPr lang="en-US" b="1" i="1" dirty="0" smtClean="0">
                <a:solidFill>
                  <a:srgbClr val="009999"/>
                </a:solidFill>
                <a:latin typeface="Times New Roman" pitchFamily="18" charset="0"/>
                <a:cs typeface="Times New Roman" pitchFamily="18" charset="0"/>
              </a:rPr>
              <a:t>In the first approach, called single piston design.</a:t>
            </a:r>
          </a:p>
          <a:p>
            <a:pPr>
              <a:buFont typeface="Wingdings" pitchFamily="2" charset="2"/>
              <a:buChar char="§"/>
            </a:pPr>
            <a:r>
              <a:rPr lang="en-US" b="1" i="1" dirty="0" smtClean="0">
                <a:solidFill>
                  <a:srgbClr val="009999"/>
                </a:solidFill>
                <a:latin typeface="Times New Roman" pitchFamily="18" charset="0"/>
                <a:cs typeface="Times New Roman" pitchFamily="18" charset="0"/>
              </a:rPr>
              <a:t>The second approach, called the opposed piston engine .</a:t>
            </a:r>
          </a:p>
          <a:p>
            <a:pPr marL="137160" indent="0">
              <a:buNone/>
            </a:pPr>
            <a:endParaRPr lang="en-US" b="1" i="1" dirty="0" smtClean="0">
              <a:solidFill>
                <a:srgbClr val="009999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2633-2D49-4419-9238-C5D2602DBC1F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200" y="3677301"/>
            <a:ext cx="2724150" cy="219675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78" r="41935" b="-1"/>
          <a:stretch/>
        </p:blipFill>
        <p:spPr>
          <a:xfrm>
            <a:off x="939003" y="3717030"/>
            <a:ext cx="2667000" cy="21991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76865" y="457201"/>
            <a:ext cx="6798734" cy="1143000"/>
          </a:xfrm>
        </p:spPr>
        <p:txBody>
          <a:bodyPr>
            <a:normAutofit fontScale="90000"/>
          </a:bodyPr>
          <a:lstStyle/>
          <a:p>
            <a:r>
              <a:rPr lang="en-IN" b="1" i="1" dirty="0" smtClean="0">
                <a:solidFill>
                  <a:schemeClr val="accent5">
                    <a:lumMod val="75000"/>
                  </a:schemeClr>
                </a:solidFill>
              </a:rPr>
              <a:t>Classification based on single piston </a:t>
            </a:r>
            <a:r>
              <a:rPr lang="en-IN" b="1" i="1" dirty="0" smtClean="0">
                <a:solidFill>
                  <a:schemeClr val="accent5">
                    <a:lumMod val="75000"/>
                  </a:schemeClr>
                </a:solidFill>
              </a:rPr>
              <a:t>designs</a:t>
            </a:r>
            <a:endParaRPr lang="en-IN" b="1" i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1176865" y="1752601"/>
            <a:ext cx="6798736" cy="38862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Griffin six stroke Engine (1883 by Samuel Griffin).</a:t>
            </a:r>
          </a:p>
          <a:p>
            <a:pPr marL="0" indent="0">
              <a:buNone/>
            </a:pPr>
            <a:endParaRPr lang="en-IN" sz="2000" b="1" i="1" dirty="0" smtClean="0">
              <a:solidFill>
                <a:srgbClr val="FFC000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Dyer six Stroke engine (1915 by Leonard Dyer).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Bajulaz six stroke engine (1989 by Roger Bajulaz).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Velozeta six stroke engine (2005 by some mechanical engineering students).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NIYKADO six stroke engine (May 2012 by </a:t>
            </a:r>
            <a:r>
              <a:rPr lang="en-IN" sz="2000" b="1" i="1" dirty="0">
                <a:solidFill>
                  <a:srgbClr val="FFC000"/>
                </a:solidFill>
              </a:rPr>
              <a:t>C</a:t>
            </a:r>
            <a:r>
              <a:rPr lang="en-IN" sz="2000" b="1" i="1" dirty="0" smtClean="0">
                <a:solidFill>
                  <a:srgbClr val="FFC000"/>
                </a:solidFill>
              </a:rPr>
              <a:t>hanayil </a:t>
            </a:r>
            <a:r>
              <a:rPr lang="en-IN" sz="2000" b="1" i="1" dirty="0">
                <a:solidFill>
                  <a:srgbClr val="FFC000"/>
                </a:solidFill>
              </a:rPr>
              <a:t>C</a:t>
            </a:r>
            <a:r>
              <a:rPr lang="en-IN" sz="2000" b="1" i="1" dirty="0" smtClean="0">
                <a:solidFill>
                  <a:srgbClr val="FFC000"/>
                </a:solidFill>
              </a:rPr>
              <a:t>leetus </a:t>
            </a:r>
            <a:r>
              <a:rPr lang="en-IN" sz="2000" b="1" i="1" dirty="0">
                <a:solidFill>
                  <a:srgbClr val="FFC000"/>
                </a:solidFill>
              </a:rPr>
              <a:t>A</a:t>
            </a:r>
            <a:r>
              <a:rPr lang="en-IN" sz="2000" b="1" i="1" dirty="0" smtClean="0">
                <a:solidFill>
                  <a:srgbClr val="FFC000"/>
                </a:solidFill>
              </a:rPr>
              <a:t>nil, </a:t>
            </a:r>
            <a:r>
              <a:rPr lang="en-IN" sz="2000" b="1" i="1" dirty="0">
                <a:solidFill>
                  <a:srgbClr val="FFC000"/>
                </a:solidFill>
              </a:rPr>
              <a:t>K</a:t>
            </a:r>
            <a:r>
              <a:rPr lang="en-IN" sz="2000" b="1" i="1" dirty="0" smtClean="0">
                <a:solidFill>
                  <a:srgbClr val="FFC000"/>
                </a:solidFill>
              </a:rPr>
              <a:t>ochi).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IN" sz="2000" b="1" i="1" dirty="0" smtClean="0">
                <a:solidFill>
                  <a:srgbClr val="FFC000"/>
                </a:solidFill>
              </a:rPr>
              <a:t>Crower six  stroke engine (2006)</a:t>
            </a:r>
            <a:endParaRPr lang="en-IN" sz="2000" b="1" i="1" dirty="0">
              <a:solidFill>
                <a:srgbClr val="FFC000"/>
              </a:solidFill>
            </a:endParaRP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D789E-69BB-48BA-8853-5F562C2F8CF5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513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500" y="0"/>
            <a:ext cx="8915400" cy="1524000"/>
          </a:xfrm>
        </p:spPr>
        <p:txBody>
          <a:bodyPr>
            <a:normAutofit/>
          </a:bodyPr>
          <a:lstStyle/>
          <a:p>
            <a:pPr algn="ctr"/>
            <a:r>
              <a:rPr lang="en-US" sz="3600" b="1" i="1" dirty="0" smtClean="0">
                <a:solidFill>
                  <a:schemeClr val="accent2">
                    <a:lumMod val="50000"/>
                  </a:schemeClr>
                </a:solidFill>
              </a:rPr>
              <a:t>Classification based on opposed piston design</a:t>
            </a:r>
            <a:endParaRPr lang="en-US" sz="3600" b="1" i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981200"/>
            <a:ext cx="8305800" cy="4495800"/>
          </a:xfrm>
        </p:spPr>
        <p:txBody>
          <a:bodyPr>
            <a:norm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Beare head 6 stroke 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engine( Malcom beare belongs 2 Australia,  9% benefit of  power).</a:t>
            </a:r>
            <a:endParaRPr lang="en-US" b="1" i="1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Piston Charge Engine(Helmut </a:t>
            </a:r>
            <a:r>
              <a:rPr lang="en-US" b="1" i="1" dirty="0" err="1" smtClean="0">
                <a:solidFill>
                  <a:schemeClr val="accent4">
                    <a:lumMod val="75000"/>
                  </a:schemeClr>
                </a:solidFill>
              </a:rPr>
              <a:t>Kottman</a:t>
            </a: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 from Germany)</a:t>
            </a:r>
            <a:endParaRPr lang="en-US" b="1" i="1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b="1" i="1" dirty="0" smtClean="0">
                <a:solidFill>
                  <a:schemeClr val="accent4">
                    <a:lumMod val="75000"/>
                  </a:schemeClr>
                </a:solidFill>
              </a:rPr>
              <a:t>M(4+2) engine( common with beare head engine)</a:t>
            </a:r>
            <a:endParaRPr lang="en-US" b="1" i="1" dirty="0">
              <a:solidFill>
                <a:schemeClr val="accent4">
                  <a:lumMod val="7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b="1" i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609600" y="152400"/>
            <a:ext cx="6347713" cy="914400"/>
          </a:xfrm>
        </p:spPr>
        <p:txBody>
          <a:bodyPr>
            <a:normAutofit fontScale="90000"/>
          </a:bodyPr>
          <a:lstStyle/>
          <a:p>
            <a:pPr algn="ctr"/>
            <a:r>
              <a:rPr lang="en-IN" sz="4400" b="1" i="1" dirty="0" smtClean="0"/>
              <a:t>Parts of 6 stroke engine</a:t>
            </a:r>
            <a:endParaRPr lang="en-IN" sz="4400" b="1" i="1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6347714" cy="4392610"/>
          </a:xfrm>
        </p:spPr>
        <p:txBody>
          <a:bodyPr>
            <a:noAutofit/>
          </a:bodyPr>
          <a:lstStyle/>
          <a:p>
            <a:r>
              <a:rPr lang="en-IN" b="1" i="1" dirty="0" smtClean="0">
                <a:solidFill>
                  <a:srgbClr val="92D050"/>
                </a:solidFill>
              </a:rPr>
              <a:t>Water cooling passage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Cam shaft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Cam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Fuel injector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Cylinder head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Rocker Arm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Exhaust valve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Crankpin </a:t>
            </a:r>
          </a:p>
          <a:p>
            <a:r>
              <a:rPr lang="en-IN" b="1" i="1" dirty="0" err="1" smtClean="0">
                <a:solidFill>
                  <a:srgbClr val="92D050"/>
                </a:solidFill>
              </a:rPr>
              <a:t>Gudgeon</a:t>
            </a:r>
            <a:r>
              <a:rPr lang="en-IN" b="1" i="1" dirty="0" smtClean="0">
                <a:solidFill>
                  <a:srgbClr val="92D050"/>
                </a:solidFill>
              </a:rPr>
              <a:t> pin </a:t>
            </a:r>
          </a:p>
          <a:p>
            <a:r>
              <a:rPr lang="en-IN" b="1" i="1" dirty="0" smtClean="0">
                <a:solidFill>
                  <a:srgbClr val="92D050"/>
                </a:solidFill>
              </a:rPr>
              <a:t>Crank case</a:t>
            </a:r>
            <a:endParaRPr lang="en-IN" b="1" i="1" dirty="0">
              <a:solidFill>
                <a:srgbClr val="92D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8374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19999" cy="533400"/>
          </a:xfrm>
        </p:spPr>
        <p:txBody>
          <a:bodyPr>
            <a:noAutofit/>
          </a:bodyPr>
          <a:lstStyle/>
          <a:p>
            <a:pPr algn="ctr"/>
            <a:r>
              <a:rPr lang="en-IN" b="1" i="1" dirty="0" smtClean="0">
                <a:solidFill>
                  <a:srgbClr val="00B050"/>
                </a:solidFill>
              </a:rPr>
              <a:t>Working of 6 stroke engine</a:t>
            </a:r>
            <a:endParaRPr lang="en-IN" b="1" i="1" dirty="0">
              <a:solidFill>
                <a:srgbClr val="00B050"/>
              </a:solidFill>
            </a:endParaRPr>
          </a:p>
        </p:txBody>
      </p:sp>
      <p:pic>
        <p:nvPicPr>
          <p:cNvPr id="8" name="How six stroke engine works. ✔_HIGH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9099" y="952255"/>
            <a:ext cx="7886701" cy="48942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1927E-44A6-4F50-8254-4FFA2883C652}" type="datetime1">
              <a:rPr lang="en-US" smtClean="0"/>
              <a:pPr/>
              <a:t>9/10/2015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AB8500-B6AC-4214-8C54-223159913D85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0393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325</TotalTime>
  <Words>343</Words>
  <Application>Microsoft Office PowerPoint</Application>
  <PresentationFormat>On-screen Show (4:3)</PresentationFormat>
  <Paragraphs>88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How 6 stroke engine works (Patient in17 April 1990, In India May 2012)</vt:lpstr>
      <vt:lpstr>Objective</vt:lpstr>
      <vt:lpstr>PowerPoint Presentation</vt:lpstr>
      <vt:lpstr>Sources Referred </vt:lpstr>
      <vt:lpstr>History</vt:lpstr>
      <vt:lpstr>Classification based on single piston designs</vt:lpstr>
      <vt:lpstr>Classification based on opposed piston design</vt:lpstr>
      <vt:lpstr>Parts of 6 stroke engine</vt:lpstr>
      <vt:lpstr>Working of 6 stroke engine</vt:lpstr>
      <vt:lpstr>PowerPoint Presentation</vt:lpstr>
      <vt:lpstr>How to supply fuel in 6 stroke engine?</vt:lpstr>
      <vt:lpstr>Process Occurs in 6 stroke engine </vt:lpstr>
      <vt:lpstr>Conclusion</vt:lpstr>
      <vt:lpstr>PowerPoint Presentation</vt:lpstr>
    </vt:vector>
  </TitlesOfParts>
  <Company>abc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TECHNOLIGIES AS CORE STRENGTH OF NATION </dc:title>
  <dc:creator>abc</dc:creator>
  <cp:lastModifiedBy>md monish</cp:lastModifiedBy>
  <cp:revision>132</cp:revision>
  <dcterms:created xsi:type="dcterms:W3CDTF">2014-09-25T10:33:18Z</dcterms:created>
  <dcterms:modified xsi:type="dcterms:W3CDTF">2015-09-10T10:01:45Z</dcterms:modified>
</cp:coreProperties>
</file>

<file path=docProps/thumbnail.jpeg>
</file>